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70" r:id="rId2"/>
    <p:sldId id="342" r:id="rId3"/>
    <p:sldId id="332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05"/>
    <a:srgbClr val="0000FF"/>
    <a:srgbClr val="006699"/>
    <a:srgbClr val="2C5694"/>
    <a:srgbClr val="FF0066"/>
    <a:srgbClr val="FAC090"/>
    <a:srgbClr val="FF00FF"/>
    <a:srgbClr val="FFCCFF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3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49A2-1DDB-4769-95E8-D46A37348310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F7AC-8415-4A69-97E6-26C60938E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0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F7AC-8415-4A69-97E6-26C60938EC6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41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6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1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8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0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6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4657-47CA-4A63-A78B-4CC3E43E236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E307-0741-400E-A0F2-BB10E9D09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8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465138"/>
            <a:ext cx="7772400" cy="323850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/>
              <a:t> </a:t>
            </a:r>
            <a:br>
              <a:rPr lang="pt-BR" sz="2200" b="1" dirty="0"/>
            </a:b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63888" y="4569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7779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Você </a:t>
            </a:r>
            <a:r>
              <a:rPr lang="pt-BR" b="1" dirty="0">
                <a:solidFill>
                  <a:schemeClr val="bg1"/>
                </a:solidFill>
              </a:rPr>
              <a:t>considera que há, durante as atividades semestrais, integração entre os conteúdos e atividades das diferentes disciplinas?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71800" y="4935751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4" y="1006624"/>
            <a:ext cx="6887955" cy="394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1151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Você </a:t>
            </a:r>
            <a:r>
              <a:rPr lang="pt-BR" b="1" dirty="0">
                <a:solidFill>
                  <a:schemeClr val="bg1"/>
                </a:solidFill>
              </a:rPr>
              <a:t>considera que são </a:t>
            </a:r>
            <a:r>
              <a:rPr lang="pt-BR" b="1" dirty="0" smtClean="0">
                <a:solidFill>
                  <a:schemeClr val="bg1"/>
                </a:solidFill>
              </a:rPr>
              <a:t>disponibilizadas, </a:t>
            </a:r>
            <a:r>
              <a:rPr lang="pt-BR" b="1" dirty="0">
                <a:solidFill>
                  <a:schemeClr val="bg1"/>
                </a:solidFill>
              </a:rPr>
              <a:t>de forma </a:t>
            </a:r>
            <a:r>
              <a:rPr lang="pt-BR" b="1" dirty="0" smtClean="0">
                <a:solidFill>
                  <a:schemeClr val="bg1"/>
                </a:solidFill>
              </a:rPr>
              <a:t>satisfatória, </a:t>
            </a:r>
            <a:r>
              <a:rPr lang="pt-BR" b="1" dirty="0">
                <a:solidFill>
                  <a:schemeClr val="bg1"/>
                </a:solidFill>
              </a:rPr>
              <a:t>atividades complementares (cursos, palestras, encontros, seminários, workshops, visitas técnicas, etc.) em seu curso na FAMAZ?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792" y="4911898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34840"/>
            <a:ext cx="6311602" cy="360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6234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Como </a:t>
            </a:r>
            <a:r>
              <a:rPr lang="pt-BR" b="1" dirty="0">
                <a:solidFill>
                  <a:schemeClr val="bg1"/>
                </a:solidFill>
              </a:rPr>
              <a:t>você qualifica o seu nível de facilidade de aprendizagem, acerca dos conteúdos trabalhados nas disciplinas do seu curso, </a:t>
            </a:r>
            <a:r>
              <a:rPr lang="pt-BR" b="1" dirty="0" smtClean="0">
                <a:solidFill>
                  <a:schemeClr val="bg1"/>
                </a:solidFill>
              </a:rPr>
              <a:t>de </a:t>
            </a:r>
            <a:r>
              <a:rPr lang="pt-BR" b="1" dirty="0">
                <a:solidFill>
                  <a:schemeClr val="bg1"/>
                </a:solidFill>
              </a:rPr>
              <a:t>acordo com a escala a </a:t>
            </a:r>
            <a:r>
              <a:rPr lang="pt-BR" b="1" dirty="0" smtClean="0">
                <a:solidFill>
                  <a:schemeClr val="bg1"/>
                </a:solidFill>
              </a:rPr>
              <a:t>seguir: </a:t>
            </a:r>
            <a:r>
              <a:rPr lang="pt-BR" b="1" dirty="0">
                <a:solidFill>
                  <a:schemeClr val="bg1"/>
                </a:solidFill>
              </a:rPr>
              <a:t>1 (muita dificuldade) até 5 (muita facilidade)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792" y="4907737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5606"/>
            <a:ext cx="6252915" cy="35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403" y="279511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Como </a:t>
            </a:r>
            <a:r>
              <a:rPr lang="pt-BR" b="1" dirty="0">
                <a:solidFill>
                  <a:schemeClr val="bg1"/>
                </a:solidFill>
              </a:rPr>
              <a:t>você qualifica o nível de exigência/dificuldade do seu curso, considerando os conteúdos trabalhados nas disciplinas já ministradas, de acordo com a escala a seguir, considerando 1 (nenhuma exigência) até 5 (muita exigência).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27784" y="4887265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2016/1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2841"/>
            <a:ext cx="6552728" cy="368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3935" y="38084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Você </a:t>
            </a:r>
            <a:r>
              <a:rPr lang="pt-BR" b="1" dirty="0">
                <a:solidFill>
                  <a:schemeClr val="bg1"/>
                </a:solidFill>
              </a:rPr>
              <a:t>considera que durante as atividades </a:t>
            </a:r>
            <a:r>
              <a:rPr lang="pt-BR" b="1" dirty="0" smtClean="0">
                <a:solidFill>
                  <a:schemeClr val="bg1"/>
                </a:solidFill>
              </a:rPr>
              <a:t>semestrais </a:t>
            </a:r>
            <a:r>
              <a:rPr lang="pt-BR" b="1" dirty="0">
                <a:solidFill>
                  <a:schemeClr val="bg1"/>
                </a:solidFill>
              </a:rPr>
              <a:t>são estimuladas discussões e reflexões sobre informações de cultura geral, políticas de afirmação e responsabilidade social e ambiental?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96183" y="4890390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4177"/>
            <a:ext cx="6215930" cy="35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0143" y="373399"/>
            <a:ext cx="874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Como </a:t>
            </a:r>
            <a:r>
              <a:rPr lang="pt-BR" b="1" dirty="0">
                <a:solidFill>
                  <a:schemeClr val="bg1"/>
                </a:solidFill>
              </a:rPr>
              <a:t>você qualifica o nível de preparação/formação teórica oferecido pelo seu curso, para que você atue na área profissional escolhida, de acordo com a escala a seguir, considerando 1 (nenhuma formação teórica) até 5 (muita formação teórica)?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27784" y="4935751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8" y="1296729"/>
            <a:ext cx="6684963" cy="36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950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</a:rPr>
              <a:t>Como </a:t>
            </a:r>
            <a:r>
              <a:rPr lang="pt-BR" sz="1600" b="1" dirty="0">
                <a:solidFill>
                  <a:schemeClr val="bg1"/>
                </a:solidFill>
              </a:rPr>
              <a:t>você qualifica o nível de preparação prática oferecido pelo seu </a:t>
            </a:r>
            <a:r>
              <a:rPr lang="pt-BR" sz="1600" b="1" dirty="0" smtClean="0">
                <a:solidFill>
                  <a:schemeClr val="bg1"/>
                </a:solidFill>
              </a:rPr>
              <a:t>curso </a:t>
            </a:r>
            <a:r>
              <a:rPr lang="pt-BR" sz="1600" b="1" dirty="0">
                <a:solidFill>
                  <a:schemeClr val="bg1"/>
                </a:solidFill>
              </a:rPr>
              <a:t>para que você atue na área profissional escolhida, de acordo com a escala a seguir, considerando 1 (nenhuma preparação prática) até 5 (muita preparação prática)?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4935751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3" y="1222648"/>
            <a:ext cx="6684963" cy="370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186" y="411510"/>
            <a:ext cx="851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conforme as respostas, os espaços descritos quanto à existência de rampas, corrimões, mictórios, assentos e pias adaptadas, piso diferenciado e placas de orientação destinadas a pessoas com deficiência? [Espaços de entrada e circulação de pessoas]?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72825" y="4893157"/>
            <a:ext cx="4107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2016/2</a:t>
            </a:r>
            <a:endParaRPr lang="pt-BR" sz="1200" b="1" i="1" dirty="0">
              <a:latin typeface="Antique Oliv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8728"/>
            <a:ext cx="6460587" cy="34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345112"/>
            <a:ext cx="836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conforme as respostas, os espaços descritos quanto à existência de rampas, corrimões, mictórios, assentos e pias adaptadas, piso diferenciado e placas de orientação destinadas a pessoas com deficiência? [Banheiros]?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08175" y="4886803"/>
            <a:ext cx="4158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2016/2.</a:t>
            </a:r>
            <a:endParaRPr lang="pt-BR" sz="1200" b="1" i="1" dirty="0">
              <a:latin typeface="Antique Oliv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" y="1384601"/>
            <a:ext cx="6570306" cy="35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8144" y="773561"/>
            <a:ext cx="82077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Legenda utilizada:</a:t>
            </a:r>
          </a:p>
          <a:p>
            <a:pPr algn="just"/>
            <a:endParaRPr lang="pt-BR" sz="1600" b="1" dirty="0" smtClean="0">
              <a:solidFill>
                <a:schemeClr val="bg1"/>
              </a:solidFill>
              <a:latin typeface="Antique Olive" pitchFamily="34" charset="0"/>
            </a:endParaRP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AD- Administração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AR- Arquitetura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BI- Biomedicina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CC- Ciências Contábeis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DI- Direito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EC- Engenharia Civil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EF- Educação Física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ENF- Enfermagem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EP- Engenharia de Produção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GA- Gestão Ambiental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GH- Gestão Hospitalar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RD- Radiologia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RH- Recursos Humanos</a:t>
            </a:r>
          </a:p>
          <a:p>
            <a:pPr lvl="3" algn="just"/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SS- Serviço </a:t>
            </a:r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Social</a:t>
            </a:r>
            <a:endParaRPr lang="pt-BR" sz="1600" b="1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6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5399" y="411510"/>
            <a:ext cx="886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conforme as respostas, os espaços descritos quanto à existência de rampas, corrimões, mictórios, assentos e pias adaptadas, piso diferenciado e placas de orientação destinadas a pessoas com deficiência? [Salas de aula e laboratórios]?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28204" y="4872131"/>
            <a:ext cx="4152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62" y="1459377"/>
            <a:ext cx="6684963" cy="34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35171"/>
            <a:ext cx="873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conforme as respostas, os espaços descritos quanto à existência de rampas, corrimões, mictórios, assentos e pias adaptadas, piso diferenciado e placas de orientação destinadas a pessoas com deficiência? [Espaços de atendimento]?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20571" y="4911845"/>
            <a:ext cx="4158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2016/2.</a:t>
            </a:r>
            <a:endParaRPr lang="pt-BR" sz="1200" b="1" i="1" dirty="0">
              <a:latin typeface="Antique Oliv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1" y="1349939"/>
            <a:ext cx="6684963" cy="36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683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 pitchFamily="34" charset="0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 pitchFamily="34" charset="0"/>
              </a:rPr>
              <a:t>conforme as respostas, os espaços descritos quanto à existência de rampas, corrimões, mictórios, assentos e pias adaptadas, piso diferenciado e placas de orientação destinadas a pessoas com deficiência? [Biblioteca]?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41332" y="4902284"/>
            <a:ext cx="4107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2016/2</a:t>
            </a:r>
            <a:endParaRPr lang="pt-BR" sz="1200" b="1" i="1" dirty="0">
              <a:latin typeface="Antique Oliv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29" y="1380995"/>
            <a:ext cx="6684963" cy="357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7010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ntique Olive"/>
              </a:rPr>
              <a:t>Avalie </a:t>
            </a:r>
            <a:r>
              <a:rPr lang="pt-BR" sz="1600" b="1" dirty="0">
                <a:solidFill>
                  <a:schemeClr val="bg1"/>
                </a:solidFill>
                <a:latin typeface="Antique Olive"/>
              </a:rPr>
              <a:t>conforme as respostas, os espaços descritos quanto à existência de rampas, corrimões, mictórios, assentos e pias adaptadas, piso diferenciado e placas de orientação destinadas a pessoas com deficiência? [Auditório]?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70123" y="4902284"/>
            <a:ext cx="3493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i="1" dirty="0">
                <a:latin typeface="Antique Olive" pitchFamily="34" charset="0"/>
              </a:rPr>
              <a:t>Fonte: Questionário de pesquisa CPA, </a:t>
            </a:r>
            <a:r>
              <a:rPr lang="pt-BR" sz="1200" b="1" i="1" dirty="0" smtClean="0">
                <a:latin typeface="Antique Olive" pitchFamily="34" charset="0"/>
              </a:rPr>
              <a:t>2016/1</a:t>
            </a:r>
            <a:endParaRPr lang="pt-BR" sz="1200" b="1" i="1" dirty="0">
              <a:latin typeface="Antique Oliv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3" y="1435524"/>
            <a:ext cx="6684963" cy="34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815916" y="4569972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31640" y="634689"/>
            <a:ext cx="5829300" cy="323850"/>
          </a:xfrm>
        </p:spPr>
        <p:txBody>
          <a:bodyPr>
            <a:normAutofit fontScale="90000"/>
          </a:bodyPr>
          <a:lstStyle/>
          <a:p>
            <a:r>
              <a:rPr lang="pt-BR" sz="1650" b="1" dirty="0"/>
              <a:t/>
            </a:r>
            <a:br>
              <a:rPr lang="pt-BR" sz="1650" b="1" dirty="0"/>
            </a:br>
            <a:r>
              <a:rPr lang="pt-BR" sz="1650" b="1" dirty="0"/>
              <a:t> </a:t>
            </a:r>
            <a:br>
              <a:rPr lang="pt-BR" sz="1650" b="1" dirty="0"/>
            </a:br>
            <a:endParaRPr lang="pt-BR" sz="165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15916" y="4569972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0"/>
            <a:ext cx="9132918" cy="5143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5557" y="1844629"/>
            <a:ext cx="2450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30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Futura Bk BT" panose="020B0502020204020303" pitchFamily="34" charset="0"/>
              </a:rPr>
              <a:t>DADOS SOBRE</a:t>
            </a:r>
          </a:p>
          <a:p>
            <a:pPr algn="ctr"/>
            <a:r>
              <a:rPr lang="pt-BR" sz="30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Futura Bk BT" panose="020B0502020204020303" pitchFamily="34" charset="0"/>
              </a:rPr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38950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4108" y="789553"/>
            <a:ext cx="6155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Legenda utilizada: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Antique Olive" pitchFamily="34" charset="0"/>
            </a:endParaRP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AD- Administração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AR- Arquitetura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BI- Biomedicina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CC- Ciências Contábeis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DI- Direito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EC- Engenharia Civil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EF- Educação Física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ENF- Enfermagem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EP- Engenharia de Produção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GA- Gestão Ambiental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GH- Gestão Hospitalar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RD- Radiologia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RH- Recursos Humanos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SS- Serviço </a:t>
            </a:r>
            <a:r>
              <a:rPr lang="pt-BR" sz="1500" b="1" dirty="0" smtClean="0">
                <a:solidFill>
                  <a:schemeClr val="bg1"/>
                </a:solidFill>
                <a:latin typeface="Antique Olive" pitchFamily="34" charset="0"/>
              </a:rPr>
              <a:t>Social</a:t>
            </a:r>
            <a:endParaRPr lang="pt-BR" sz="1500" b="1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982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157935" y="4825849"/>
            <a:ext cx="4482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94108" y="789552"/>
            <a:ext cx="61557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professor(a) apresentou o plano de ensino da disciplina em sala de aula no primeiro dia de aula? (Média do SIM dos alunos presentes)</a:t>
            </a:r>
          </a:p>
          <a:p>
            <a:pPr algn="just"/>
            <a:endParaRPr lang="pt-BR" sz="1350" b="1" dirty="0">
              <a:latin typeface="Antique Olive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1" y="1545636"/>
            <a:ext cx="598964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6488" y="657048"/>
            <a:ext cx="599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Caso o(a) professor(a) tenha apresentado o plano de ensino da disciplina, o documento continha os seguintes aspectos: habilidades e competências, metodologia de ensino, critérios de avaliação, conteúdo programático e referências bibliográficas? (Média do SIM)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01824" y="4792308"/>
            <a:ext cx="2704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79" y="1765044"/>
            <a:ext cx="5678090" cy="302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8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5288" y="678395"/>
            <a:ext cx="62106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Nas atividades desenvolvidas, o(a) professor(a) solicita que sejam realizadas atividades de pesquisa bibliográfica e/ou de campo? (Média do SIM)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39953" y="4835379"/>
            <a:ext cx="3618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1370893"/>
            <a:ext cx="6231157" cy="3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1151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Como qualifica a </a:t>
            </a:r>
            <a:r>
              <a:rPr lang="pt-BR" b="1" dirty="0">
                <a:solidFill>
                  <a:schemeClr val="bg1"/>
                </a:solidFill>
              </a:rPr>
              <a:t>satisfação com a qualidade do curso ao qual está vinculado com a FAMAZ, de acordo com a escala a seguir, considerando 1 (muito insatisfeito) até 5 (muito satisfeito).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4901608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5368418" cy="36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4221" y="681541"/>
            <a:ext cx="63187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Nas atividades desenvolvidas, o(a) professor(a) utiliza como material de estudo livros que constam nas referências básicas e complementares da sua disciplina (Média do SIM)?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10545" y="4735476"/>
            <a:ext cx="3402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1358419"/>
            <a:ext cx="6152316" cy="3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5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1671" y="719218"/>
            <a:ext cx="62106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professor(a) indica como material de estudo, a utilização de artigos de periódicos especializados (artigos científicos)? (Média do SIM)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98380" y="4840003"/>
            <a:ext cx="3545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2" y="1432319"/>
            <a:ext cx="5924220" cy="33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5646" y="645280"/>
            <a:ext cx="62224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professor(a) utiliza nas atividades desenvolvidas artigos, textos, resumos, vídeos ou outros materiais, em idiomas diversos do português (inglês, espanhol ou francês).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77836" y="4763820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52" y="1367290"/>
            <a:ext cx="6060402" cy="33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658" y="678395"/>
            <a:ext cx="61566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Fora dos horários de aula, você procurou o(a) professor(a) da disciplina, para sanar alguma dúvida sobre conteúdos ministrados, trabalhos acadêmicos ou provas e avaliações? (média dos alunos que procuraram)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53792" y="4869190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40943"/>
            <a:ext cx="5886654" cy="33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5646" y="792378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Nas atividades desenvolvidas, o(a) professor(a) contextualiza os conhecimentos da disciplina (teorias, procedimentos, técnicas, instrumentos, etc.) a temas gerais, tópicos profissionais emergentes e situações do cotidiano? (Média do SIM)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43545" y="4891817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i="1" dirty="0">
                <a:latin typeface="Antique Olive" pitchFamily="34" charset="0"/>
              </a:rPr>
              <a:t>Fonte: Questionário de pesquisa CPA, 2016/1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87" y="1708953"/>
            <a:ext cx="6086349" cy="31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55676" y="780711"/>
            <a:ext cx="58326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Como você qualifica o conhecimento demonstrado pelos docentes acerca dos conteúdos das disciplinas ministradas? (Média do excelente)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01971" y="4848278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3209"/>
            <a:ext cx="5562618" cy="33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2494" y="4882069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05503" y="708662"/>
            <a:ext cx="62646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Como você qualifica, o relacionamento interpessoal (relação entre professor e aluno) durante as aulas, em termos de cordialidade e educação no trato com os alunos? (Média do excelente)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75148"/>
            <a:ext cx="6016014" cy="330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0"/>
            <a:ext cx="9132918" cy="5143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21434" y="2193708"/>
            <a:ext cx="3294366" cy="86946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26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Futura Bk BT" panose="020B0502020204020303" pitchFamily="34" charset="0"/>
              </a:rPr>
              <a:t>DADOS SOBRE</a:t>
            </a:r>
          </a:p>
          <a:p>
            <a:pPr algn="ctr"/>
            <a:r>
              <a:rPr lang="pt-BR" sz="26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Futura Bk BT" panose="020B0502020204020303" pitchFamily="34" charset="0"/>
              </a:rPr>
              <a:t>COORDENADORES</a:t>
            </a:r>
          </a:p>
        </p:txBody>
      </p:sp>
    </p:spTree>
    <p:extLst>
      <p:ext uri="{BB962C8B-B14F-4D97-AF65-F5344CB8AC3E}">
        <p14:creationId xmlns:p14="http://schemas.microsoft.com/office/powerpoint/2010/main" val="22846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4108" y="789553"/>
            <a:ext cx="6155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Legenda utilizada: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Antique Olive" pitchFamily="34" charset="0"/>
            </a:endParaRP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AD- Administração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AR- Arquitetura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BI- Biomedicina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CC- Ciências Contábeis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DI- Direito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EC- Engenharia Civil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EF- Educação Física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ENF- Enfermagem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EP- Engenharia de Produção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GA- Gestão Ambiental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GH- Gestão Hospitalar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RD- Radiologia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RH- Recursos Humanos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SS- Serviço </a:t>
            </a:r>
            <a:r>
              <a:rPr lang="pt-BR" sz="1500" b="1" dirty="0" smtClean="0">
                <a:solidFill>
                  <a:schemeClr val="bg1"/>
                </a:solidFill>
                <a:latin typeface="Antique Olive" pitchFamily="34" charset="0"/>
              </a:rPr>
              <a:t>Social</a:t>
            </a:r>
            <a:endParaRPr lang="pt-BR" sz="1500" b="1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7123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628841"/>
            <a:ext cx="6102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coordenador(a) faz atendimento ao discente dando suporte aos problemas relatados? (Soma dos conceitos 5 e 4)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27602" y="4834539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3" y="1101155"/>
            <a:ext cx="5869774" cy="36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3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950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Qualifique </a:t>
            </a:r>
            <a:r>
              <a:rPr lang="pt-BR" b="1" dirty="0">
                <a:solidFill>
                  <a:schemeClr val="bg1"/>
                </a:solidFill>
              </a:rPr>
              <a:t>sua disponibilidade de tempo, para a execução de atividades curriculares vinculadas ao curso (aulas, provas, trabalhos, etc</a:t>
            </a:r>
            <a:r>
              <a:rPr lang="pt-BR" b="1" dirty="0" smtClean="0">
                <a:solidFill>
                  <a:schemeClr val="bg1"/>
                </a:solidFill>
              </a:rPr>
              <a:t>.) </a:t>
            </a:r>
            <a:r>
              <a:rPr lang="pt-BR" b="1" dirty="0">
                <a:solidFill>
                  <a:schemeClr val="bg1"/>
                </a:solidFill>
              </a:rPr>
              <a:t>de acordo com a escala a seguir, considerando 1 (nenhuma disponibilidade) até 5 (muita disponibilidade).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60" y="4818880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82651"/>
            <a:ext cx="5608394" cy="357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1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4527" y="574130"/>
            <a:ext cx="61026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coordenador(a) tem capacidade/habilidade de resolver problemas, atuando como mediador em situações de conflito e/ou dificuldade entre professor e aluno? (Soma dos conceitos 5 e 4)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27602" y="4834539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453954"/>
            <a:ext cx="6006155" cy="339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8236" y="702889"/>
            <a:ext cx="6326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O(A) coordenador(a) dá suporte ao acompanhamento das atividades docentes, propostas para o curso? (Soma dos conceitos 5 e 4)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24279" y="4830075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37624"/>
            <a:ext cx="5981201" cy="33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142" y="532123"/>
            <a:ext cx="642849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a presença e acompanhamento do (a) coordenador(a) junto à sua turma, com que frequência o mesmo entrou em sua sala, durante as aulas, para repassar informações e esclarecer dúvidas, estreitando a relação entre coordenação de curso e discentes? (Soma dos conceitos 5 e 4)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57452" y="4844775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</a:t>
            </a:r>
            <a:r>
              <a:rPr lang="pt-BR" sz="900" b="1" i="1">
                <a:latin typeface="Antique Olive" pitchFamily="34" charset="0"/>
              </a:rPr>
              <a:t>, 2016/2</a:t>
            </a:r>
            <a:r>
              <a:rPr lang="pt-BR" sz="900" i="1">
                <a:latin typeface="Antique Olive" pitchFamily="34" charset="0"/>
              </a:rPr>
              <a:t>.</a:t>
            </a:r>
            <a:endParaRPr lang="pt-BR" sz="900" i="1" dirty="0">
              <a:latin typeface="Antique Oliv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61" y="1715819"/>
            <a:ext cx="6108969" cy="31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3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3217" y="411510"/>
            <a:ext cx="62106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Como você qualifica, o relacionamento interpessoal (relação entre o coordenador e alunos) durante as atividades, em termos de cordialidade e educação? (Soma dos conceitos 5 e 4)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97003" y="4811991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65" y="1305119"/>
            <a:ext cx="5935641" cy="34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0"/>
            <a:ext cx="9132918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9502" y="2463738"/>
            <a:ext cx="3186354" cy="4693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26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Futura Bk BT" panose="020B0502020204020303" pitchFamily="34" charset="0"/>
              </a:rPr>
              <a:t>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0961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4108" y="789553"/>
            <a:ext cx="6155785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Legenda utilizada: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Antique Olive" pitchFamily="34" charset="0"/>
            </a:endParaRP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AR- Arquitetura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EP- Engenharia de Produção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GA- Gestão Ambiental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RH- Recursos Humanos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GH- Gestão Hospitalar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RD- Radiologia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SS- Serviço Social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BI- Biomedicina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EC- Engenharia Civil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AD- Administração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CC- Ciências Contábeis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EF- Educação Física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DI- Direito</a:t>
            </a:r>
          </a:p>
          <a:p>
            <a:pPr lvl="3" algn="just"/>
            <a:r>
              <a:rPr lang="pt-BR" sz="1500" b="1" dirty="0">
                <a:solidFill>
                  <a:schemeClr val="bg1"/>
                </a:solidFill>
                <a:latin typeface="Antique Olive" pitchFamily="34" charset="0"/>
              </a:rPr>
              <a:t>ENF- Enfermagem</a:t>
            </a:r>
          </a:p>
          <a:p>
            <a:pPr algn="just"/>
            <a:endParaRPr lang="pt-BR" sz="1350" b="1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434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9476" y="735547"/>
            <a:ext cx="6048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É disponibilizado a </a:t>
            </a:r>
            <a:r>
              <a:rPr lang="pt-BR" sz="1350" b="1" dirty="0" smtClean="0">
                <a:solidFill>
                  <a:schemeClr val="bg1"/>
                </a:solidFill>
                <a:latin typeface="Antique Olive" pitchFamily="34" charset="0"/>
              </a:rPr>
              <a:t>você um </a:t>
            </a:r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espaço com computadores conectados à </a:t>
            </a:r>
            <a:r>
              <a:rPr lang="pt-BR" sz="1350" b="1" dirty="0" smtClean="0">
                <a:solidFill>
                  <a:schemeClr val="bg1"/>
                </a:solidFill>
                <a:latin typeface="Antique Olive" pitchFamily="34" charset="0"/>
              </a:rPr>
              <a:t>internet, </a:t>
            </a:r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para realizar pesquisa, trabalhos acadêmicos e consultas em geral (SIM=azul)?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03141" y="4710863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11" y="1459099"/>
            <a:ext cx="5778643" cy="32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6568" y="605670"/>
            <a:ext cx="6156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 relação à sala de aula, ao se dirigir as atividades normais do dia-a-dia, no seu turno de aula, você encontra a sala?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14614" y="4891373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100119"/>
            <a:ext cx="5940660" cy="37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681541"/>
            <a:ext cx="6048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 relação aos recursos audiovisuais (Datashow), tecnológicos e informacionais (</a:t>
            </a:r>
            <a:r>
              <a:rPr lang="pt-BR" sz="1350" b="1" dirty="0" err="1">
                <a:solidFill>
                  <a:schemeClr val="bg1"/>
                </a:solidFill>
                <a:latin typeface="Antique Olive" pitchFamily="34" charset="0"/>
              </a:rPr>
              <a:t>wi-fi</a:t>
            </a:r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, internet cabeada) nas salas de aula, como você encontra estes recursos nas salas?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02173" y="4902283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24" y="1379767"/>
            <a:ext cx="5757294" cy="35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2813" y="734241"/>
            <a:ext cx="64195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É disponibilizado a você, espaço com livros, periódicos e acervo audiovisual (biblioteca), para realizar pesquisas, trabalhos acadêmicos e consultas em geral?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67277" y="4873780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34" y="1437624"/>
            <a:ext cx="6097303" cy="34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21" y="277584"/>
            <a:ext cx="871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Qualifique </a:t>
            </a:r>
            <a:r>
              <a:rPr lang="pt-BR" b="1" dirty="0">
                <a:solidFill>
                  <a:schemeClr val="bg1"/>
                </a:solidFill>
              </a:rPr>
              <a:t>sua disponibilidade de tempo, para a execução de atividades extracurriculares vinculadas ao curso (palestras, cursos de extensão, pesquisa e iniciação científica e tecnológica, atividades culturais e artísticas, seminários, </a:t>
            </a:r>
            <a:r>
              <a:rPr lang="pt-BR" b="1" dirty="0" smtClean="0">
                <a:solidFill>
                  <a:schemeClr val="bg1"/>
                </a:solidFill>
              </a:rPr>
              <a:t>Congressos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b="1" dirty="0" smtClean="0">
                <a:solidFill>
                  <a:schemeClr val="bg1"/>
                </a:solidFill>
              </a:rPr>
              <a:t>etc</a:t>
            </a:r>
            <a:r>
              <a:rPr lang="pt-BR" b="1" dirty="0">
                <a:solidFill>
                  <a:schemeClr val="bg1"/>
                </a:solidFill>
              </a:rPr>
              <a:t>.), de acordo com a escala a seguir, considerando 1 (nenhuma disponibilidade) até 5 (muita disponibilidade).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792" y="4848913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06" y="1439813"/>
            <a:ext cx="5560697" cy="34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5646" y="681541"/>
            <a:ext cx="6534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que você utiliza a biblioteca da Instituição, ao se dirigir a este espaço, você o encontra?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88025" y="4922080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29" y="1139955"/>
            <a:ext cx="6385716" cy="378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2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9652" y="789553"/>
            <a:ext cx="6318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Ao se dirigir à Biblioteca, inclusive ao espaço de estudo individual e em grupo, você encontra a biblioteca?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88025" y="4875266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35" y="1275607"/>
            <a:ext cx="6048673" cy="359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634" y="686560"/>
            <a:ext cx="6438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o seu curso, ao acessar a biblioteca, como você avalia a atualização dos exemplares de livros disponíveis para consulta e empréstimo, de acordo com a escala: 1 (totalmente desatualizados) até 5 (totalmente atualizados)?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05939" y="4910343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  <a:r>
              <a:rPr lang="pt-BR" sz="900" i="1" dirty="0">
                <a:latin typeface="Antique Olive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04" y="1586365"/>
            <a:ext cx="6169910" cy="332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5646" y="661069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o seu curso, ao acessar a biblioteca, como você avalia a atualização dos exemplares de periódicos científicos/acadêmicos disponíveis para consulta e empréstimo, de acordo com a escala a seguir, considerando 1 (totalmente desatualizados) até 5 (totalmente atualizados)?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02321" y="4922756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3" y="1728241"/>
            <a:ext cx="6192623" cy="31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659" y="701649"/>
            <a:ext cx="62106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os espaços abaixo, como você avalia a infraestrutura (adequação, limpeza, temperatura, iluminação e conforto acústico) [Banheiros]?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55392" y="4877434"/>
            <a:ext cx="2672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383618"/>
            <a:ext cx="5940660" cy="349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9652" y="688977"/>
            <a:ext cx="6318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Considerando os espaços abaixo, como você avalia a infraestrutura (adequação, limpeza, temperatura, iluminação etc.) [Áreas de convivência e alimentação (lanchonetes)]?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61780" y="4902284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3619"/>
            <a:ext cx="6048672" cy="34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634" y="573529"/>
            <a:ext cx="610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Como você qualifica a atuação das equipes de limpeza e higienização das áreas da FAMAZ, nos espaços de trabalho, áreas comuns e banheiros da FAMAZ, considerando uma escala em que 1 (péssima) até 5 (excelente)?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37744" y="4848277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65" y="1463991"/>
            <a:ext cx="6176622" cy="33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141" y="660192"/>
            <a:ext cx="642671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Como você qualifica a atuação das equipes de manutenção e conservação predial dos espaços de trabalho e áreas comuns da FAMAZ, na manutenção preventiva e corretiva de luminárias, forros, </a:t>
            </a:r>
            <a:r>
              <a:rPr lang="pt-BR" sz="1350" b="1" dirty="0" err="1">
                <a:solidFill>
                  <a:schemeClr val="bg1"/>
                </a:solidFill>
                <a:latin typeface="Antique Olive" pitchFamily="34" charset="0"/>
              </a:rPr>
              <a:t>Splits</a:t>
            </a:r>
            <a:r>
              <a:rPr lang="pt-BR" sz="1350" b="1" dirty="0">
                <a:solidFill>
                  <a:schemeClr val="bg1"/>
                </a:solidFill>
                <a:latin typeface="Antique Olive" pitchFamily="34" charset="0"/>
              </a:rPr>
              <a:t>, persianas, tomadas e fiações, etc., considerando uma escala em que 1 (péssima) até 5 (excelente)?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61780" y="4840003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60" y="1745331"/>
            <a:ext cx="5975178" cy="309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673" y="665211"/>
            <a:ext cx="6534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/>
              </a:rPr>
              <a:t>Considerando o seu curso, ao acessar os espaços destinados às aulas práticas, como você avalia a infraestrutura destes espaços relacionados às atividades ali desenvolvidas e a quantidade de alunos. [Infraestrutura]?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71873" y="4932317"/>
            <a:ext cx="2672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0" y="1568653"/>
            <a:ext cx="6175082" cy="337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9470" y="676702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/>
              </a:rPr>
              <a:t>Considerando o seu curso, ao acessar os espaços destinados às aulas práticas, como você avalia a infraestrutura destes espaços relacionados às atividades ali desenvolvidas e a quantidade de alunos. [Materiais e/ou equipamentos destinados às atividades práticas]?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82899" y="4915214"/>
            <a:ext cx="2672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17" y="1783008"/>
            <a:ext cx="6205311" cy="313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339502"/>
            <a:ext cx="88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Qualifique </a:t>
            </a:r>
            <a:r>
              <a:rPr lang="pt-BR" b="1" dirty="0">
                <a:solidFill>
                  <a:schemeClr val="bg1"/>
                </a:solidFill>
              </a:rPr>
              <a:t>sua disponibilidade de tempo, para a execução de atividades extracurriculares sem vinculação direta ao curso </a:t>
            </a:r>
            <a:r>
              <a:rPr lang="pt-BR" b="1" dirty="0" smtClean="0">
                <a:solidFill>
                  <a:schemeClr val="bg1"/>
                </a:solidFill>
              </a:rPr>
              <a:t>(ações </a:t>
            </a:r>
            <a:r>
              <a:rPr lang="pt-BR" b="1" dirty="0">
                <a:solidFill>
                  <a:schemeClr val="bg1"/>
                </a:solidFill>
              </a:rPr>
              <a:t>de cidadania, ações de </a:t>
            </a:r>
            <a:r>
              <a:rPr lang="pt-BR" b="1" dirty="0" smtClean="0">
                <a:solidFill>
                  <a:schemeClr val="bg1"/>
                </a:solidFill>
              </a:rPr>
              <a:t>responsabilidade </a:t>
            </a:r>
            <a:r>
              <a:rPr lang="pt-BR" b="1" dirty="0">
                <a:solidFill>
                  <a:schemeClr val="bg1"/>
                </a:solidFill>
              </a:rPr>
              <a:t>social, etc.), de acordo com a escala a seguir, considerando 1 (</a:t>
            </a:r>
            <a:r>
              <a:rPr lang="pt-BR" b="1" dirty="0" smtClean="0">
                <a:solidFill>
                  <a:schemeClr val="bg1"/>
                </a:solidFill>
              </a:rPr>
              <a:t>nenhuma) </a:t>
            </a:r>
            <a:r>
              <a:rPr lang="pt-BR" b="1" dirty="0">
                <a:solidFill>
                  <a:schemeClr val="bg1"/>
                </a:solidFill>
              </a:rPr>
              <a:t>até 5 (</a:t>
            </a:r>
            <a:r>
              <a:rPr lang="pt-BR" b="1" dirty="0" smtClean="0">
                <a:solidFill>
                  <a:schemeClr val="bg1"/>
                </a:solidFill>
              </a:rPr>
              <a:t>muita).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7489" y="4895996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52" y="1195647"/>
            <a:ext cx="6480720" cy="372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1306" y="674647"/>
            <a:ext cx="64909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b="1" dirty="0">
                <a:solidFill>
                  <a:schemeClr val="bg1"/>
                </a:solidFill>
                <a:latin typeface="Antique Olive"/>
              </a:rPr>
              <a:t>Considerando a atuação das equipes de segurança pessoal e patrimonial da FAMAZ, como você qualifica, a atuação destas equipes na guarda, vigilância, controle de acesso e proteção das pessoas e bens nos espaços de trabalho e áreas comuns da FAMAZ, considerando uma escala em que 1 (péssima) até 5 (excelente)?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9885" y="4911844"/>
            <a:ext cx="2672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900" b="1" i="1" dirty="0">
                <a:latin typeface="Antique Olive" pitchFamily="34" charset="0"/>
              </a:rPr>
              <a:t>Fonte: Questionário de pesquisa CPA, 2016/1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982703"/>
            <a:ext cx="6210691" cy="292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1" y="735547"/>
            <a:ext cx="64267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chemeClr val="bg1"/>
                </a:solidFill>
              </a:rPr>
              <a:t>A CPA AGRADECE sua participação no processo de avaliação da Famaz de 2016-2. </a:t>
            </a:r>
          </a:p>
          <a:p>
            <a:pPr algn="just"/>
            <a:r>
              <a:rPr lang="pt-BR" sz="3000" b="1" dirty="0">
                <a:solidFill>
                  <a:schemeClr val="bg1"/>
                </a:solidFill>
              </a:rPr>
              <a:t>Sua opinião é vital para que possamos fornecer subsídios à Famaz para a manutenção de um processo de melhoria continua da educação prestada por esta instituição de ensino superior. </a:t>
            </a:r>
          </a:p>
        </p:txBody>
      </p:sp>
    </p:spTree>
    <p:extLst>
      <p:ext uri="{BB962C8B-B14F-4D97-AF65-F5344CB8AC3E}">
        <p14:creationId xmlns:p14="http://schemas.microsoft.com/office/powerpoint/2010/main" val="13009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5016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Qualifique </a:t>
            </a:r>
            <a:r>
              <a:rPr lang="pt-BR" b="1" dirty="0">
                <a:solidFill>
                  <a:schemeClr val="bg1"/>
                </a:solidFill>
              </a:rPr>
              <a:t>sua disponibilidade de </a:t>
            </a:r>
            <a:r>
              <a:rPr lang="pt-BR" b="1" dirty="0" smtClean="0">
                <a:solidFill>
                  <a:schemeClr val="bg1"/>
                </a:solidFill>
              </a:rPr>
              <a:t>tempo </a:t>
            </a:r>
            <a:r>
              <a:rPr lang="pt-BR" b="1" dirty="0">
                <a:solidFill>
                  <a:schemeClr val="bg1"/>
                </a:solidFill>
              </a:rPr>
              <a:t>para a execução de atividades </a:t>
            </a:r>
            <a:r>
              <a:rPr lang="pt-BR" b="1" dirty="0" smtClean="0">
                <a:solidFill>
                  <a:schemeClr val="bg1"/>
                </a:solidFill>
              </a:rPr>
              <a:t>extracurriculares </a:t>
            </a:r>
            <a:r>
              <a:rPr lang="pt-BR" b="1" dirty="0">
                <a:solidFill>
                  <a:schemeClr val="bg1"/>
                </a:solidFill>
              </a:rPr>
              <a:t>como cooperação internacional, intercâmbio e programas de </a:t>
            </a:r>
            <a:r>
              <a:rPr lang="pt-BR" b="1" dirty="0" smtClean="0">
                <a:solidFill>
                  <a:schemeClr val="bg1"/>
                </a:solidFill>
              </a:rPr>
              <a:t>internacionalização </a:t>
            </a:r>
            <a:r>
              <a:rPr lang="pt-BR" b="1" dirty="0">
                <a:solidFill>
                  <a:schemeClr val="bg1"/>
                </a:solidFill>
              </a:rPr>
              <a:t>de acordo com a </a:t>
            </a:r>
            <a:r>
              <a:rPr lang="pt-BR" b="1" dirty="0" smtClean="0">
                <a:solidFill>
                  <a:schemeClr val="bg1"/>
                </a:solidFill>
              </a:rPr>
              <a:t>escala: 1 </a:t>
            </a:r>
            <a:r>
              <a:rPr lang="pt-BR" b="1" dirty="0">
                <a:solidFill>
                  <a:schemeClr val="bg1"/>
                </a:solidFill>
              </a:rPr>
              <a:t>(nenhuma </a:t>
            </a:r>
            <a:r>
              <a:rPr lang="pt-BR" b="1" dirty="0" smtClean="0">
                <a:solidFill>
                  <a:schemeClr val="bg1"/>
                </a:solidFill>
              </a:rPr>
              <a:t>) </a:t>
            </a:r>
            <a:r>
              <a:rPr lang="pt-BR" b="1" dirty="0">
                <a:solidFill>
                  <a:schemeClr val="bg1"/>
                </a:solidFill>
              </a:rPr>
              <a:t>até 5 (muita disponibilidade</a:t>
            </a:r>
            <a:r>
              <a:rPr lang="pt-BR" b="1" dirty="0" smtClean="0">
                <a:solidFill>
                  <a:schemeClr val="bg1"/>
                </a:solidFill>
              </a:rPr>
              <a:t>).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4907176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241128"/>
            <a:ext cx="6264695" cy="36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950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Você </a:t>
            </a:r>
            <a:r>
              <a:rPr lang="pt-BR" b="1" dirty="0">
                <a:solidFill>
                  <a:schemeClr val="bg1"/>
                </a:solidFill>
              </a:rPr>
              <a:t>costuma se </a:t>
            </a:r>
            <a:r>
              <a:rPr lang="pt-BR" sz="2400" b="1" dirty="0">
                <a:solidFill>
                  <a:schemeClr val="bg1"/>
                </a:solidFill>
              </a:rPr>
              <a:t>atrasar</a:t>
            </a:r>
            <a:r>
              <a:rPr lang="pt-BR" b="1" dirty="0">
                <a:solidFill>
                  <a:schemeClr val="bg1"/>
                </a:solidFill>
              </a:rPr>
              <a:t> para as aulas e atividades? Com que frequência isto ocorre?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792" y="4917973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5806"/>
            <a:ext cx="6837937" cy="40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5597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Você </a:t>
            </a:r>
            <a:r>
              <a:rPr lang="pt-BR" b="1" dirty="0">
                <a:solidFill>
                  <a:schemeClr val="bg1"/>
                </a:solidFill>
              </a:rPr>
              <a:t>costuma </a:t>
            </a:r>
            <a:r>
              <a:rPr lang="pt-BR" sz="2400" b="1" dirty="0">
                <a:solidFill>
                  <a:schemeClr val="bg1"/>
                </a:solidFill>
              </a:rPr>
              <a:t>faltar</a:t>
            </a:r>
            <a:r>
              <a:rPr lang="pt-BR" b="1" dirty="0">
                <a:solidFill>
                  <a:schemeClr val="bg1"/>
                </a:solidFill>
              </a:rPr>
              <a:t> às aulas e demais atividades? Com que frequência isto ocorre?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27784" y="4887265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latin typeface="Antique Olive" pitchFamily="34" charset="0"/>
              </a:rPr>
              <a:t>Fonte: Questionário de pesquisa CPA, 2016/2</a:t>
            </a:r>
            <a:r>
              <a:rPr lang="pt-BR" sz="1200" i="1" dirty="0" smtClean="0">
                <a:latin typeface="Antique Olive" pitchFamily="34" charset="0"/>
              </a:rPr>
              <a:t>.</a:t>
            </a:r>
            <a:endParaRPr lang="pt-BR" sz="1200" i="1" dirty="0">
              <a:latin typeface="Antique Oliv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4" y="863809"/>
            <a:ext cx="6857180" cy="40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2411</Words>
  <Application>Microsoft Office PowerPoint</Application>
  <PresentationFormat>Apresentação na tela (16:9)</PresentationFormat>
  <Paragraphs>177</Paragraphs>
  <Slides>61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Antique Olive</vt:lpstr>
      <vt:lpstr>Arial</vt:lpstr>
      <vt:lpstr>Calibri</vt:lpstr>
      <vt:lpstr>Futura Bk BT</vt:lpstr>
      <vt:lpstr>Tema do Office</vt:lpstr>
      <vt:lpstr>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Docente              Figura 1 - Quando questionado se o(a) professor(a) apresentou o plano de ensino da disciplina em sala de aula no primeiro dia de aula?</dc:title>
  <dc:creator>Luiza Viana Souto</dc:creator>
  <cp:lastModifiedBy>Estagiario Comunicação</cp:lastModifiedBy>
  <cp:revision>329</cp:revision>
  <dcterms:created xsi:type="dcterms:W3CDTF">2016-03-01T16:18:02Z</dcterms:created>
  <dcterms:modified xsi:type="dcterms:W3CDTF">2017-05-05T23:45:36Z</dcterms:modified>
</cp:coreProperties>
</file>